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  <p:sldMasterId id="2147483746" r:id="rId2"/>
  </p:sldMasterIdLst>
  <p:notesMasterIdLst>
    <p:notesMasterId r:id="rId14"/>
  </p:notesMasterIdLst>
  <p:handoutMasterIdLst>
    <p:handoutMasterId r:id="rId15"/>
  </p:handoutMasterIdLst>
  <p:sldIdLst>
    <p:sldId id="294" r:id="rId3"/>
    <p:sldId id="1328" r:id="rId4"/>
    <p:sldId id="1327" r:id="rId5"/>
    <p:sldId id="1341" r:id="rId6"/>
    <p:sldId id="1330" r:id="rId7"/>
    <p:sldId id="1331" r:id="rId8"/>
    <p:sldId id="1336" r:id="rId9"/>
    <p:sldId id="1332" r:id="rId10"/>
    <p:sldId id="1343" r:id="rId11"/>
    <p:sldId id="1342" r:id="rId12"/>
    <p:sldId id="134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iu, Cheng (IFPRI)" initials="QC(" lastIdx="1" clrIdx="0"/>
  <p:cmAuthor id="2" name="de Brauw, Alan (IFPRI)" initials="dBA(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4D82E"/>
    <a:srgbClr val="435464"/>
    <a:srgbClr val="62BB46"/>
    <a:srgbClr val="439E2E"/>
    <a:srgbClr val="000000"/>
    <a:srgbClr val="89A527"/>
    <a:srgbClr val="EE283B"/>
    <a:srgbClr val="748B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172" autoAdjust="0"/>
  </p:normalViewPr>
  <p:slideViewPr>
    <p:cSldViewPr snapToGrid="0">
      <p:cViewPr varScale="1">
        <p:scale>
          <a:sx n="75" d="100"/>
          <a:sy n="75" d="100"/>
        </p:scale>
        <p:origin x="288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96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09C9F-CDE2-6649-9DC9-F2DCDF47A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821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3BBB4-83BA-4922-A4DB-9F70F816F70F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AA323-5059-4D56-8340-1C4053A31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67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4D9AD8-3193-4DCA-B143-819DCFD1844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692150"/>
            <a:ext cx="6148387" cy="3459163"/>
          </a:xfrm>
          <a:solidFill>
            <a:srgbClr val="FFFFFF"/>
          </a:solidFill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33E3EE-1163-4831-8D81-B81A7431B4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75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14400"/>
            <a:ext cx="914403" cy="1676403"/>
          </a:xfrm>
          <a:prstGeom prst="rect">
            <a:avLst/>
          </a:prstGeom>
          <a:noFill/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01034322-4365-498E-A7FE-7A8714B6B2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5997" y="768095"/>
            <a:ext cx="7505703" cy="1362456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TITLE GOES HERE</a:t>
            </a:r>
            <a:br>
              <a:rPr lang="en-US"/>
            </a:br>
            <a:r>
              <a:rPr lang="en-US"/>
              <a:t>CAN RUN TWO LINES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EA0D272-8C0C-4A3A-9299-20C6D47805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5997" y="2161704"/>
            <a:ext cx="7505703" cy="53122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/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B7C7A09-1B0D-478E-92A3-69BAA6FCE9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3733801"/>
            <a:ext cx="7505700" cy="248716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en-US"/>
              <a:t>Name</a:t>
            </a:r>
            <a:br>
              <a:rPr lang="en-US"/>
            </a:br>
            <a:r>
              <a:rPr lang="en-US"/>
              <a:t>Title, Department/Division</a:t>
            </a:r>
            <a:br>
              <a:rPr lang="en-US"/>
            </a:br>
            <a:r>
              <a:rPr lang="en-US"/>
              <a:t>International Food Policy Research Institute</a:t>
            </a: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Location | Date</a:t>
            </a:r>
          </a:p>
        </p:txBody>
      </p:sp>
    </p:spTree>
    <p:extLst>
      <p:ext uri="{BB962C8B-B14F-4D97-AF65-F5344CB8AC3E}">
        <p14:creationId xmlns:p14="http://schemas.microsoft.com/office/powerpoint/2010/main" val="1732658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0B236-4CD8-4EE5-9632-465AA1FE0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15903-8CDF-40F7-B0CE-FB2AA6081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ED2B4-6787-4C6A-AFE1-43DEBB1FF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9A60A-0E9D-4CF0-A579-5F5A66AFFA0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FE7955-0787-46E2-B8FB-B727D77CA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938F7-AB8D-4DFB-83EF-DF78058F5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73868-A9CE-4C80-B619-F8B6C31CC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25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89D47-8924-4D97-8F11-62BED446D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E6D1E-05E0-4A24-B48D-C9BEDD189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7F89F-E5AF-45A5-BDB8-DE9DB4A8D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E60E4D-A5B3-463F-A3BE-411265C4F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9A60A-0E9D-4CF0-A579-5F5A66AFFA0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836020-D63D-4CD1-91E7-617BD38F9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A3B9A-F299-4B85-92A1-E09C48153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73868-A9CE-4C80-B619-F8B6C31CC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182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FDF5A-1542-47E3-8CD4-8B47C74C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1D61E-BAAF-4E8E-AEBE-F69D06A5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B12781-6399-4361-AA49-57761D55B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AE65D0-73A9-4281-BC18-2FB59C96A4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E6B152-A678-46DE-AF86-770243B3B4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A29EFD-D9E4-437A-BE11-1AF01E9B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9A60A-0E9D-4CF0-A579-5F5A66AFFA0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21C531-8DFA-4EF4-B83D-4837B8A37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E57045-C225-4CB7-BADC-E2E440751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73868-A9CE-4C80-B619-F8B6C31CC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21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C07A7-1BE8-4227-844D-0FE3A177C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835462-0643-4BC8-A605-D19FA9B61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9A60A-0E9D-4CF0-A579-5F5A66AFFA0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E4A487-C0ED-4368-AFC7-307F821E7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D97680-2541-48DF-9145-4FAC7E1A1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73868-A9CE-4C80-B619-F8B6C31CC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786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7DB69C-3638-4841-91EF-549877F70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9A60A-0E9D-4CF0-A579-5F5A66AFFA0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4329DE-7488-4FB1-9ADA-7697E53C7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9838E-6801-48CD-AF84-AFAA75D94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73868-A9CE-4C80-B619-F8B6C31CC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86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6330-8126-43C1-AC3F-707267E73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87336-0A96-4225-8586-79BB29185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EAFA66-18FE-4F2A-BBA3-42520CC1D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B6A5AC-493B-4ECC-AC14-EDD91AFF0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9A60A-0E9D-4CF0-A579-5F5A66AFFA0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5BA26F-554D-47F8-9C9B-D16A8BBEE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103F2A-82BA-4E8F-B0D1-713C4D8DF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73868-A9CE-4C80-B619-F8B6C31CC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38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E311B-D1FC-4D19-AEA0-04B674F72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2F0988-0CCF-43CD-A491-74A1295EB1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39F465-4963-4BF3-AC2D-E59628B083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078A3-8127-4DBA-89CB-3BF6BFAF9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9A60A-0E9D-4CF0-A579-5F5A66AFFA0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DA0E21-BAFF-4A9B-9EC5-80AA347B0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EFF49-BA7F-476E-BA75-2C3009E6F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73868-A9CE-4C80-B619-F8B6C31CC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48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81C21-2C27-4C9C-A2EB-F95C79A39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2699B8-3C89-4D5B-9101-DC7728AEFA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3034B-6671-423D-90A7-9F2C2E184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9A60A-0E9D-4CF0-A579-5F5A66AFFA0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3B086-F0C0-429A-BD5E-ABE500B96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D25BC-A102-478A-BBF1-2A3119631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73868-A9CE-4C80-B619-F8B6C31CC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55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3CB92F-7B3C-42D3-8E10-C280EA9B2B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EEDA5E-7CFF-4DEB-A9BA-F3D972CDE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9C8F9-514C-468E-93D3-7E57070AC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9A60A-0E9D-4CF0-A579-5F5A66AFFA0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995394-0269-46BB-A4B7-FD93EFB1C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1975E-FCED-4EAD-A640-0BB07E7FC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73868-A9CE-4C80-B619-F8B6C31CC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10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9334500" cy="126187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5625"/>
            <a:ext cx="9334500" cy="4351338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-228600">
              <a:buFont typeface="Courier New" charset="0"/>
              <a:buChar char="o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517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9334500" cy="126187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4608576" cy="4351338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3124" y="1825625"/>
            <a:ext cx="4608576" cy="4351338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66590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9334500" cy="126187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823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439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7374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94DD2-B736-4515-9F1A-B892D90F75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588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7FA4F-55A8-430A-8B93-AC4A79ACE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FB78B5-DB80-45E7-8DFD-B46466C31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857BB-82AA-47F5-B7A2-C2359DF5B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9A60A-0E9D-4CF0-A579-5F5A66AFFA0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E6AC6-B240-44A6-A6C4-3D07C1865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D01D3-44CD-4A27-A9D8-1A7FE6EC1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73868-A9CE-4C80-B619-F8B6C31CC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98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84B34-BC5C-4949-A54C-5644C653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CAEB3-A5D7-45AD-97E3-989A827E8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C0399-C42A-4512-B4F9-E4042AA33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9A60A-0E9D-4CF0-A579-5F5A66AFFA0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6073C-04F6-472F-BF9A-24FD0BC4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05272-20AE-48C5-A15C-A18A0FA2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73868-A9CE-4C80-B619-F8B6C31CC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53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9334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93345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A5AFE-9A4C-9443-92D6-A4D7FDF824D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485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4C31E-DA4C-F44D-B44A-157C5C055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23" r:id="rId3"/>
    <p:sldLayoutId id="2147483743" r:id="rId4"/>
    <p:sldLayoutId id="2147483742" r:id="rId5"/>
    <p:sldLayoutId id="2147483744" r:id="rId6"/>
    <p:sldLayoutId id="214748374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charset="2"/>
        <a:buChar char="§"/>
        <a:defRPr sz="2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charset="0"/>
        <a:buChar char="o"/>
        <a:defRPr sz="2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charset="0"/>
        <a:buChar char="o"/>
        <a:defRPr sz="2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charset="0"/>
        <a:buChar char="o"/>
        <a:defRPr sz="2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charset="0"/>
        <a:buChar char="o"/>
        <a:defRPr sz="2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68" userDrawn="1">
          <p15:clr>
            <a:srgbClr val="F26B43"/>
          </p15:clr>
        </p15:guide>
        <p15:guide id="2" orient="horz" pos="912" userDrawn="1">
          <p15:clr>
            <a:srgbClr val="F26B43"/>
          </p15:clr>
        </p15:guide>
        <p15:guide id="4" orient="horz" pos="331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833DE8-8FD2-4A51-8435-D7EE671A4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123EA6-86AF-4685-85A8-BD3D79844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E8393F-51F4-4126-81AF-73B40FB675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9A60A-0E9D-4CF0-A579-5F5A66AFFA0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B642FB-4577-4C31-AC38-3945C3C512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E36217-E894-4394-94ED-ED1673853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73868-A9CE-4C80-B619-F8B6C31CC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631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.jpeg"/><Relationship Id="rId7" Type="http://schemas.openxmlformats.org/officeDocument/2006/relationships/image" Target="../media/image49.png"/><Relationship Id="rId2" Type="http://schemas.openxmlformats.org/officeDocument/2006/relationships/hyperlink" Target="https://www.atkinson.cornell.edu/projects/nature-sustainability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10" Type="http://schemas.openxmlformats.org/officeDocument/2006/relationships/image" Target="../media/image52.png"/><Relationship Id="rId4" Type="http://schemas.openxmlformats.org/officeDocument/2006/relationships/image" Target="../media/image46.emf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26" Type="http://schemas.openxmlformats.org/officeDocument/2006/relationships/image" Target="../media/image26.emf"/><Relationship Id="rId21" Type="http://schemas.openxmlformats.org/officeDocument/2006/relationships/image" Target="../media/image21.jpeg"/><Relationship Id="rId34" Type="http://schemas.openxmlformats.org/officeDocument/2006/relationships/image" Target="../media/image34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5" Type="http://schemas.openxmlformats.org/officeDocument/2006/relationships/image" Target="../media/image25.emf"/><Relationship Id="rId33" Type="http://schemas.openxmlformats.org/officeDocument/2006/relationships/image" Target="../media/image33.jpeg"/><Relationship Id="rId2" Type="http://schemas.openxmlformats.org/officeDocument/2006/relationships/hyperlink" Target="https://blogs.cornell.edu/nature-sustainability/" TargetMode="External"/><Relationship Id="rId16" Type="http://schemas.openxmlformats.org/officeDocument/2006/relationships/image" Target="../media/image16.jpeg"/><Relationship Id="rId20" Type="http://schemas.openxmlformats.org/officeDocument/2006/relationships/image" Target="../media/image20.jpeg"/><Relationship Id="rId29" Type="http://schemas.openxmlformats.org/officeDocument/2006/relationships/image" Target="../media/image29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image" Target="../media/image24.emf"/><Relationship Id="rId32" Type="http://schemas.openxmlformats.org/officeDocument/2006/relationships/image" Target="../media/image32.jpeg"/><Relationship Id="rId37" Type="http://schemas.openxmlformats.org/officeDocument/2006/relationships/image" Target="../media/image37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image" Target="../media/image23.emf"/><Relationship Id="rId28" Type="http://schemas.openxmlformats.org/officeDocument/2006/relationships/image" Target="../media/image28.emf"/><Relationship Id="rId36" Type="http://schemas.openxmlformats.org/officeDocument/2006/relationships/image" Target="../media/image36.jpe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31" Type="http://schemas.openxmlformats.org/officeDocument/2006/relationships/image" Target="../media/image31.emf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image" Target="../media/image22.emf"/><Relationship Id="rId27" Type="http://schemas.openxmlformats.org/officeDocument/2006/relationships/image" Target="../media/image27.emf"/><Relationship Id="rId30" Type="http://schemas.openxmlformats.org/officeDocument/2006/relationships/image" Target="../media/image30.emf"/><Relationship Id="rId35" Type="http://schemas.openxmlformats.org/officeDocument/2006/relationships/image" Target="../media/image35.jpeg"/><Relationship Id="rId8" Type="http://schemas.openxmlformats.org/officeDocument/2006/relationships/image" Target="../media/image8.jpeg"/><Relationship Id="rId3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thoughtsummits.cornell.edu/summit/data-science-to-build-resilience-and-improve-humanitarian-respon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349250" y="2032520"/>
            <a:ext cx="116078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200" b="1" dirty="0">
                <a:solidFill>
                  <a:schemeClr val="bg1"/>
                </a:solidFill>
                <a:latin typeface="Georgia" pitchFamily="18" charset="0"/>
                <a:cs typeface="Times New Roman" pitchFamily="18" charset="0"/>
              </a:rPr>
              <a:t>Socio-Technical Innovation Bundles To</a:t>
            </a:r>
          </a:p>
          <a:p>
            <a:pPr algn="ctr" eaLnBrk="0" hangingPunct="0"/>
            <a:r>
              <a:rPr lang="en-US" sz="3200" b="1" dirty="0">
                <a:solidFill>
                  <a:schemeClr val="bg1"/>
                </a:solidFill>
                <a:latin typeface="Georgia" pitchFamily="18" charset="0"/>
                <a:cs typeface="Times New Roman" pitchFamily="18" charset="0"/>
              </a:rPr>
              <a:t>Accelerate Digital Agri-Food Systems Transformation</a:t>
            </a:r>
          </a:p>
          <a:p>
            <a:pPr algn="ctr" eaLnBrk="0" hangingPunct="0"/>
            <a:endParaRPr lang="en-US" sz="3200" b="1" dirty="0">
              <a:solidFill>
                <a:schemeClr val="bg1"/>
              </a:solidFill>
              <a:latin typeface="Georgia" pitchFamily="18" charset="0"/>
              <a:cs typeface="Times New Roman" pitchFamily="18" charset="0"/>
            </a:endParaRPr>
          </a:p>
          <a:p>
            <a:pPr algn="ctr" eaLnBrk="0" hangingPunct="0"/>
            <a:endParaRPr lang="en-US" sz="2000" b="1" dirty="0">
              <a:solidFill>
                <a:schemeClr val="bg1"/>
              </a:solidFill>
              <a:latin typeface="Georgia" pitchFamily="18" charset="0"/>
              <a:cs typeface="Times New Roman" pitchFamily="18" charset="0"/>
            </a:endParaRPr>
          </a:p>
          <a:p>
            <a:pPr algn="ctr" eaLnBrk="0" hangingPunct="0"/>
            <a:endParaRPr lang="en-US" sz="2000" b="1" dirty="0">
              <a:solidFill>
                <a:schemeClr val="bg1"/>
              </a:solidFill>
              <a:latin typeface="Georgia" pitchFamily="18" charset="0"/>
              <a:cs typeface="Times New Roman" pitchFamily="18" charset="0"/>
            </a:endParaRPr>
          </a:p>
          <a:p>
            <a:pPr algn="ctr" eaLnBrk="0" hangingPunct="0"/>
            <a:r>
              <a:rPr lang="en-US" sz="2400" dirty="0">
                <a:solidFill>
                  <a:schemeClr val="bg1"/>
                </a:solidFill>
                <a:latin typeface="Georgia" pitchFamily="18" charset="0"/>
                <a:cs typeface="Times New Roman" pitchFamily="18" charset="0"/>
              </a:rPr>
              <a:t>Chris Barrett</a:t>
            </a:r>
          </a:p>
          <a:p>
            <a:pPr algn="ctr" eaLnBrk="0" hangingPunct="0"/>
            <a:r>
              <a:rPr lang="en-US" sz="2400" dirty="0">
                <a:solidFill>
                  <a:schemeClr val="bg1"/>
                </a:solidFill>
                <a:latin typeface="Georgia" pitchFamily="18" charset="0"/>
                <a:cs typeface="Times New Roman" pitchFamily="18" charset="0"/>
              </a:rPr>
              <a:t>Cornell University</a:t>
            </a:r>
          </a:p>
          <a:p>
            <a:pPr algn="ctr" eaLnBrk="0" hangingPunct="0"/>
            <a:endParaRPr lang="en-US" sz="2400" b="1" dirty="0">
              <a:solidFill>
                <a:schemeClr val="bg1"/>
              </a:solidFill>
              <a:latin typeface="Georgia" pitchFamily="18" charset="0"/>
              <a:cs typeface="Times New Roman" pitchFamily="18" charset="0"/>
            </a:endParaRPr>
          </a:p>
          <a:p>
            <a:pPr algn="ctr" eaLnBrk="0" hangingPunct="0"/>
            <a:endParaRPr lang="en-US" sz="2400" b="1" dirty="0">
              <a:solidFill>
                <a:schemeClr val="bg1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</a:rPr>
              <a:t>Earth Precision Agriculture Conference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</a:rPr>
              <a:t>Calgary, AB, Canada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</a:rPr>
              <a:t>August 11, 2026</a:t>
            </a:r>
          </a:p>
          <a:p>
            <a:pPr algn="ctr" eaLnBrk="0" hangingPunct="0"/>
            <a:endParaRPr lang="en-US" sz="2000" b="1" dirty="0">
              <a:solidFill>
                <a:schemeClr val="bg1"/>
              </a:solidFill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5124" name="Picture 5" descr="cu_logo_sml_150_pp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120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2556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53227-740A-4131-BDE5-5E372E0A0D1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2931" y="1340328"/>
            <a:ext cx="10929445" cy="3086100"/>
          </a:xfrm>
        </p:spPr>
        <p:txBody>
          <a:bodyPr>
            <a:noAutofit/>
          </a:bodyPr>
          <a:lstStyle/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Accelerating technological advances – including digital </a:t>
            </a:r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ones – is </a:t>
            </a:r>
            <a:r>
              <a:rPr lang="en-US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 essential to HERS AFS transformation. </a:t>
            </a: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0000"/>
              </a:solidFill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Must also address the need for bundling with policy/institutional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innovations that are essential complements, for multiple reasons. 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0000"/>
              </a:solidFill>
              <a:effectLst/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Some of the biggest near-term returns will come from reducing food’s land/water/chemical footprint and in humanitarian response. </a:t>
            </a:r>
            <a:endParaRPr lang="en-US" b="1" dirty="0">
              <a:solidFill>
                <a:srgbClr val="000000"/>
              </a:solidFill>
              <a:effectLst/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0000"/>
              </a:solidFill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0000"/>
              </a:solidFill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0000"/>
              </a:solidFill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0000"/>
              </a:solidFill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Thank you for your time and interest!</a:t>
            </a:r>
          </a:p>
        </p:txBody>
      </p:sp>
      <p:pic>
        <p:nvPicPr>
          <p:cNvPr id="8" name="Picture 5" descr="cu_logo_sml_150_ppt">
            <a:extLst>
              <a:ext uri="{FF2B5EF4-FFF2-40B4-BE49-F238E27FC236}">
                <a16:creationId xmlns:a16="http://schemas.microsoft.com/office/drawing/2014/main" id="{ABF4011D-0531-447D-9153-62A5632C1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120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4CD45E33-41F4-4A0D-A123-3E086237D1B3}"/>
              </a:ext>
            </a:extLst>
          </p:cNvPr>
          <p:cNvSpPr txBox="1">
            <a:spLocks/>
          </p:cNvSpPr>
          <p:nvPr/>
        </p:nvSpPr>
        <p:spPr bwMode="auto">
          <a:xfrm>
            <a:off x="7165747" y="51760"/>
            <a:ext cx="46863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n-US" sz="3000" b="1" kern="0" dirty="0">
                <a:latin typeface="Georgia" pitchFamily="18" charset="0"/>
                <a:ea typeface="+mj-ea"/>
                <a:cs typeface="+mj-cs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29434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"/>
    </mc:Choice>
    <mc:Fallback xmlns="">
      <p:transition spd="slow" advTm="46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046D2-EB44-B469-06A6-6333D361D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59A031-F4F6-F8A2-4873-B6CCE8D1B40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2931" y="1340328"/>
            <a:ext cx="10929445" cy="3086100"/>
          </a:xfrm>
        </p:spPr>
        <p:txBody>
          <a:bodyPr>
            <a:noAutofit/>
          </a:bodyPr>
          <a:lstStyle/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Report and associated journal articles, videos, etc. available at </a:t>
            </a:r>
            <a:r>
              <a:rPr lang="en-US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hlinkClick r:id="rId2"/>
              </a:rPr>
              <a:t>https://www.atkinson.cornell.edu/projects/nature-sustainability/</a:t>
            </a:r>
            <a:r>
              <a:rPr lang="en-US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 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0000"/>
              </a:solidFill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0000"/>
              </a:solidFill>
              <a:effectLst/>
              <a:latin typeface="Georgia" panose="02040502050405020303" pitchFamily="18" charset="0"/>
              <a:ea typeface="Calibri" panose="020F0502020204030204" pitchFamily="34" charset="0"/>
            </a:endParaRPr>
          </a:p>
        </p:txBody>
      </p:sp>
      <p:pic>
        <p:nvPicPr>
          <p:cNvPr id="8" name="Picture 5" descr="cu_logo_sml_150_ppt">
            <a:extLst>
              <a:ext uri="{FF2B5EF4-FFF2-40B4-BE49-F238E27FC236}">
                <a16:creationId xmlns:a16="http://schemas.microsoft.com/office/drawing/2014/main" id="{C2F1C3D7-AED8-9B9B-B747-C5E3D1022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120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02242AFF-7BF0-8FDE-50D6-26C34646CD66}"/>
              </a:ext>
            </a:extLst>
          </p:cNvPr>
          <p:cNvSpPr txBox="1">
            <a:spLocks/>
          </p:cNvSpPr>
          <p:nvPr/>
        </p:nvSpPr>
        <p:spPr bwMode="auto">
          <a:xfrm>
            <a:off x="7165747" y="51760"/>
            <a:ext cx="46863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n-US" sz="3000" b="1" kern="0" dirty="0">
                <a:latin typeface="Georgia" pitchFamily="18" charset="0"/>
                <a:ea typeface="+mj-ea"/>
                <a:cs typeface="+mj-cs"/>
              </a:rPr>
              <a:t>Further reading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DED561-730A-DBF6-1ED9-E0D4F052A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5140" y="2956075"/>
            <a:ext cx="5610790" cy="15079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B1BF7BF-AF2D-26DA-255B-68228D3121C5}"/>
              </a:ext>
            </a:extLst>
          </p:cNvPr>
          <p:cNvGrpSpPr/>
          <p:nvPr/>
        </p:nvGrpSpPr>
        <p:grpSpPr>
          <a:xfrm>
            <a:off x="485210" y="3156960"/>
            <a:ext cx="4499267" cy="865762"/>
            <a:chOff x="2808051" y="2728608"/>
            <a:chExt cx="6707388" cy="140078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F9C8CAE-A127-68C6-6ACB-94382620F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08051" y="2728608"/>
              <a:ext cx="6575898" cy="140078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C432DC3-374D-A050-6A4D-E58B0F1B8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08035" y="3263629"/>
              <a:ext cx="3307404" cy="16537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FB8D30-92A5-602D-C22E-FF4AABBCE4BA}"/>
              </a:ext>
            </a:extLst>
          </p:cNvPr>
          <p:cNvGrpSpPr/>
          <p:nvPr/>
        </p:nvGrpSpPr>
        <p:grpSpPr>
          <a:xfrm>
            <a:off x="6961206" y="5359531"/>
            <a:ext cx="4745584" cy="1261241"/>
            <a:chOff x="2131465" y="2373644"/>
            <a:chExt cx="7572375" cy="211071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76AA971-472C-8B7A-53AC-A293CD9BA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31465" y="2436480"/>
              <a:ext cx="7572375" cy="204787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9901D90-DB38-2F4C-FE5B-3609FCC50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38396" y="2373644"/>
              <a:ext cx="4105275" cy="17145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483ED94-A515-05FE-5A91-3F42FFE41947}"/>
              </a:ext>
            </a:extLst>
          </p:cNvPr>
          <p:cNvGrpSpPr/>
          <p:nvPr/>
        </p:nvGrpSpPr>
        <p:grpSpPr>
          <a:xfrm>
            <a:off x="388883" y="5097741"/>
            <a:ext cx="6096000" cy="1384354"/>
            <a:chOff x="388883" y="5097741"/>
            <a:chExt cx="6096000" cy="138435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E23206E-F870-41FA-9A86-F052A05FD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8883" y="5417415"/>
              <a:ext cx="6096000" cy="106468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8C3760D-AC41-76A4-8468-D05CFBDFA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88883" y="5097741"/>
              <a:ext cx="1518383" cy="2617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231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"/>
    </mc:Choice>
    <mc:Fallback xmlns="">
      <p:transition spd="slow" advTm="4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53227-740A-4131-BDE5-5E372E0A0D1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243802" y="2921419"/>
            <a:ext cx="6719732" cy="22019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Georgia" panose="02040502050405020303" pitchFamily="18" charset="0"/>
              </a:rPr>
              <a:t>Cornell Atkinson – </a:t>
            </a:r>
            <a:r>
              <a:rPr lang="en-US" i="1" dirty="0">
                <a:solidFill>
                  <a:schemeClr val="bg1"/>
                </a:solidFill>
                <a:latin typeface="Georgia" panose="02040502050405020303" pitchFamily="18" charset="0"/>
              </a:rPr>
              <a:t>Nature Sustainability </a:t>
            </a:r>
            <a:r>
              <a:rPr lang="en-US" dirty="0">
                <a:solidFill>
                  <a:schemeClr val="bg1"/>
                </a:solidFill>
                <a:latin typeface="Georgia" panose="02040502050405020303" pitchFamily="18" charset="0"/>
              </a:rPr>
              <a:t>2020</a:t>
            </a:r>
            <a:r>
              <a:rPr lang="en-US" i="1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Georgia" panose="02040502050405020303" pitchFamily="18" charset="0"/>
              </a:rPr>
              <a:t>expert panel on “</a:t>
            </a:r>
            <a:r>
              <a:rPr lang="en-US" dirty="0">
                <a:solidFill>
                  <a:schemeClr val="bg1"/>
                </a:solidFill>
                <a:latin typeface="Georgia" panose="02040502050405020303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Innovations to Build Sustainable, Equitable, Inclusive Food Value Chains</a:t>
            </a:r>
            <a:r>
              <a:rPr lang="en-US" dirty="0">
                <a:solidFill>
                  <a:schemeClr val="bg1"/>
                </a:solidFill>
                <a:latin typeface="Georgia" panose="02040502050405020303" pitchFamily="18" charset="0"/>
              </a:rPr>
              <a:t>,” 23 experts across disciplines, regions,  organizations, etc., w/10 additional co-authors. </a:t>
            </a:r>
            <a:endParaRPr lang="en-US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en-US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en-US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en-US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en-US" b="1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en-US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bg1"/>
                </a:solidFill>
                <a:latin typeface="Georgia" panose="02040502050405020303" pitchFamily="18" charset="0"/>
              </a:rPr>
              <a:t>Based on the”, released Dec. 2020. </a:t>
            </a:r>
          </a:p>
        </p:txBody>
      </p:sp>
      <p:pic>
        <p:nvPicPr>
          <p:cNvPr id="8" name="Picture 5" descr="cu_logo_sml_150_ppt">
            <a:extLst>
              <a:ext uri="{FF2B5EF4-FFF2-40B4-BE49-F238E27FC236}">
                <a16:creationId xmlns:a16="http://schemas.microsoft.com/office/drawing/2014/main" id="{ABF4011D-0531-447D-9153-62A5632C1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120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3CD39138-2085-4B13-80D5-E00B1C068474}"/>
              </a:ext>
            </a:extLst>
          </p:cNvPr>
          <p:cNvSpPr txBox="1">
            <a:spLocks/>
          </p:cNvSpPr>
          <p:nvPr/>
        </p:nvSpPr>
        <p:spPr bwMode="auto">
          <a:xfrm>
            <a:off x="7328514" y="63087"/>
            <a:ext cx="46863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n-US" sz="3000" b="1" kern="0" dirty="0">
                <a:latin typeface="Georgia" pitchFamily="18" charset="0"/>
                <a:ea typeface="+mj-ea"/>
                <a:cs typeface="+mj-cs"/>
              </a:rPr>
              <a:t>Expert panel</a:t>
            </a:r>
          </a:p>
        </p:txBody>
      </p:sp>
      <p:pic>
        <p:nvPicPr>
          <p:cNvPr id="1026" name="Picture 2" descr="Mario Herrero">
            <a:extLst>
              <a:ext uri="{FF2B5EF4-FFF2-40B4-BE49-F238E27FC236}">
                <a16:creationId xmlns:a16="http://schemas.microsoft.com/office/drawing/2014/main" id="{B5CA6BA5-61A7-4D0F-837D-172A16564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8" y="3067602"/>
            <a:ext cx="916576" cy="91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becca Nelson">
            <a:extLst>
              <a:ext uri="{FF2B5EF4-FFF2-40B4-BE49-F238E27FC236}">
                <a16:creationId xmlns:a16="http://schemas.microsoft.com/office/drawing/2014/main" id="{964D8C87-5D53-45D1-9C28-51AE6FA18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8" y="4891682"/>
            <a:ext cx="967459" cy="967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Jessica Fanzo">
            <a:extLst>
              <a:ext uri="{FF2B5EF4-FFF2-40B4-BE49-F238E27FC236}">
                <a16:creationId xmlns:a16="http://schemas.microsoft.com/office/drawing/2014/main" id="{030D66A8-3498-41AA-9C1C-B77C25748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651" y="5864689"/>
            <a:ext cx="923467" cy="97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im Benton">
            <a:extLst>
              <a:ext uri="{FF2B5EF4-FFF2-40B4-BE49-F238E27FC236}">
                <a16:creationId xmlns:a16="http://schemas.microsoft.com/office/drawing/2014/main" id="{90731665-C4A8-4BDB-85A9-030B89860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982" y="5865937"/>
            <a:ext cx="975882" cy="97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aren Cooper">
            <a:extLst>
              <a:ext uri="{FF2B5EF4-FFF2-40B4-BE49-F238E27FC236}">
                <a16:creationId xmlns:a16="http://schemas.microsoft.com/office/drawing/2014/main" id="{F807C0D6-40EC-4B6C-A12B-86D012558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9" y="1212117"/>
            <a:ext cx="943583" cy="94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Edward Buckler">
            <a:extLst>
              <a:ext uri="{FF2B5EF4-FFF2-40B4-BE49-F238E27FC236}">
                <a16:creationId xmlns:a16="http://schemas.microsoft.com/office/drawing/2014/main" id="{37E2CADC-32E9-4D36-8B33-DAA09A3C2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314" y="5834401"/>
            <a:ext cx="1021717" cy="102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ikin Gandhi">
            <a:extLst>
              <a:ext uri="{FF2B5EF4-FFF2-40B4-BE49-F238E27FC236}">
                <a16:creationId xmlns:a16="http://schemas.microsoft.com/office/drawing/2014/main" id="{20E38439-A319-4F58-88CE-85C28FC45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867" y="5855574"/>
            <a:ext cx="986245" cy="98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teven James">
            <a:extLst>
              <a:ext uri="{FF2B5EF4-FFF2-40B4-BE49-F238E27FC236}">
                <a16:creationId xmlns:a16="http://schemas.microsoft.com/office/drawing/2014/main" id="{591C580B-B865-4D5C-B788-CD5E0DD5C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4180" y="1194658"/>
            <a:ext cx="990835" cy="99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Mark Kahn">
            <a:extLst>
              <a:ext uri="{FF2B5EF4-FFF2-40B4-BE49-F238E27FC236}">
                <a16:creationId xmlns:a16="http://schemas.microsoft.com/office/drawing/2014/main" id="{87B41121-9021-4A00-80B0-B50C4C1D1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332" y="1164649"/>
            <a:ext cx="977354" cy="97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Laté Lawson-Lartego">
            <a:extLst>
              <a:ext uri="{FF2B5EF4-FFF2-40B4-BE49-F238E27FC236}">
                <a16:creationId xmlns:a16="http://schemas.microsoft.com/office/drawing/2014/main" id="{BEFEF540-80C2-447F-BC38-B5C559E72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5" y="2155426"/>
            <a:ext cx="916575" cy="91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Alexander Mathys">
            <a:extLst>
              <a:ext uri="{FF2B5EF4-FFF2-40B4-BE49-F238E27FC236}">
                <a16:creationId xmlns:a16="http://schemas.microsoft.com/office/drawing/2014/main" id="{CE3E2BCB-913B-436A-859D-6E3E18621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9" y="5842864"/>
            <a:ext cx="1005727" cy="100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Andrew Mude">
            <a:extLst>
              <a:ext uri="{FF2B5EF4-FFF2-40B4-BE49-F238E27FC236}">
                <a16:creationId xmlns:a16="http://schemas.microsoft.com/office/drawing/2014/main" id="{3FBE9377-C95F-40E0-B6E6-495428593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827" y="5836094"/>
            <a:ext cx="1005727" cy="100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oward-Yana Shapiro">
            <a:extLst>
              <a:ext uri="{FF2B5EF4-FFF2-40B4-BE49-F238E27FC236}">
                <a16:creationId xmlns:a16="http://schemas.microsoft.com/office/drawing/2014/main" id="{64A6ECB3-CD1E-4FF9-83BD-1FF74591E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8144" y="2180009"/>
            <a:ext cx="990836" cy="99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Roy Steiner">
            <a:extLst>
              <a:ext uri="{FF2B5EF4-FFF2-40B4-BE49-F238E27FC236}">
                <a16:creationId xmlns:a16="http://schemas.microsoft.com/office/drawing/2014/main" id="{9D0613EC-3F0C-4C64-8121-3F730B26C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534" y="5859875"/>
            <a:ext cx="1010542" cy="101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Stephen Wood">
            <a:extLst>
              <a:ext uri="{FF2B5EF4-FFF2-40B4-BE49-F238E27FC236}">
                <a16:creationId xmlns:a16="http://schemas.microsoft.com/office/drawing/2014/main" id="{78F951CC-5182-44CB-BAEA-ABE2209539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" b="16400"/>
          <a:stretch/>
        </p:blipFill>
        <p:spPr bwMode="auto">
          <a:xfrm>
            <a:off x="11168144" y="4072248"/>
            <a:ext cx="989632" cy="82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Lindiwe Sibanda">
            <a:extLst>
              <a:ext uri="{FF2B5EF4-FFF2-40B4-BE49-F238E27FC236}">
                <a16:creationId xmlns:a16="http://schemas.microsoft.com/office/drawing/2014/main" id="{916AC77E-E7C8-41FB-8CB2-EDD079296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300" y="1186355"/>
            <a:ext cx="977354" cy="97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6" descr="Jianbo Shen">
            <a:extLst>
              <a:ext uri="{FF2B5EF4-FFF2-40B4-BE49-F238E27FC236}">
                <a16:creationId xmlns:a16="http://schemas.microsoft.com/office/drawing/2014/main" id="{19869417-771C-47DC-9622-5EC3591CF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657" y="1195024"/>
            <a:ext cx="969583" cy="96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Chris Barrett">
            <a:extLst>
              <a:ext uri="{FF2B5EF4-FFF2-40B4-BE49-F238E27FC236}">
                <a16:creationId xmlns:a16="http://schemas.microsoft.com/office/drawing/2014/main" id="{2C50EE93-6CA1-411F-8B2A-96B09927CB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2" r="19534" b="13179"/>
          <a:stretch/>
        </p:blipFill>
        <p:spPr bwMode="auto">
          <a:xfrm>
            <a:off x="11174180" y="4904354"/>
            <a:ext cx="990836" cy="960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54D7FD-EC15-4C04-B3D9-5B1BE3B5717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165440" y="5849348"/>
            <a:ext cx="1010542" cy="10315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4A81E9-F948-4A49-808B-C306D38C721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83352" y="1207609"/>
            <a:ext cx="933855" cy="9435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243CBF-A372-444B-B819-C44CF2A0048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293460" y="5812314"/>
            <a:ext cx="1061348" cy="10295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42DF76-BD69-4A59-B13F-370256376F0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2275" y="3979505"/>
            <a:ext cx="925834" cy="9165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D3D9134-C8B6-4996-815A-F7D0ECCDE82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399268" y="1182331"/>
            <a:ext cx="983963" cy="10044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EF63DD3-0A1E-4A96-9BC5-B5D7D41CB50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43842" y="5836092"/>
            <a:ext cx="1036832" cy="100572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844DA4-66C8-46E2-BA72-E9965D683043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210427" y="5859876"/>
            <a:ext cx="990835" cy="10114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D26FADF-82C1-4337-ACBE-18309B305241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80387" y="1164649"/>
            <a:ext cx="998148" cy="97735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10408FC-A47C-4DC0-A114-8833DECEBC26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168144" y="3079491"/>
            <a:ext cx="990836" cy="99083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B06C4B8-7FE3-4E67-A8A6-847DE8950598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346760" y="5858938"/>
            <a:ext cx="1016994" cy="996654"/>
          </a:xfrm>
          <a:prstGeom prst="rect">
            <a:avLst/>
          </a:prstGeom>
        </p:spPr>
      </p:pic>
      <p:pic>
        <p:nvPicPr>
          <p:cNvPr id="63" name="Picture 18" descr="Felix Preston">
            <a:extLst>
              <a:ext uri="{FF2B5EF4-FFF2-40B4-BE49-F238E27FC236}">
                <a16:creationId xmlns:a16="http://schemas.microsoft.com/office/drawing/2014/main" id="{5C509882-9C67-4BA7-8761-CBCDBF0ECD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9" r="8233" b="4187"/>
          <a:stretch/>
        </p:blipFill>
        <p:spPr bwMode="auto">
          <a:xfrm>
            <a:off x="10389266" y="1198982"/>
            <a:ext cx="786716" cy="97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4" descr="Philip Thornton">
            <a:extLst>
              <a:ext uri="{FF2B5EF4-FFF2-40B4-BE49-F238E27FC236}">
                <a16:creationId xmlns:a16="http://schemas.microsoft.com/office/drawing/2014/main" id="{35C0B1B7-D1F7-4FE2-B1E1-D12B42BD1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500" y="1164649"/>
            <a:ext cx="977355" cy="97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2" descr="Karrie Denniston">
            <a:extLst>
              <a:ext uri="{FF2B5EF4-FFF2-40B4-BE49-F238E27FC236}">
                <a16:creationId xmlns:a16="http://schemas.microsoft.com/office/drawing/2014/main" id="{50887442-2549-4F11-978C-57A470606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711" y="1178677"/>
            <a:ext cx="977354" cy="97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Shenggen Fan">
            <a:extLst>
              <a:ext uri="{FF2B5EF4-FFF2-40B4-BE49-F238E27FC236}">
                <a16:creationId xmlns:a16="http://schemas.microsoft.com/office/drawing/2014/main" id="{83EB5EA5-C514-498D-BA95-F1CC4C24C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355" y="1172054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30" descr="Thousand Days: Improving the Nutrition of Rural Women - CSW 56 Parallel  Event – The Hunger Project">
            <a:extLst>
              <a:ext uri="{FF2B5EF4-FFF2-40B4-BE49-F238E27FC236}">
                <a16:creationId xmlns:a16="http://schemas.microsoft.com/office/drawing/2014/main" id="{5CAC3E4E-AFA9-41DA-AA8A-E7CCD3C675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6" r="12801" b="35643"/>
          <a:stretch/>
        </p:blipFill>
        <p:spPr bwMode="auto">
          <a:xfrm>
            <a:off x="8603744" y="1179614"/>
            <a:ext cx="825606" cy="99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F95CD17B-784D-4E22-8766-F68A681A29D9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95" y="2185415"/>
            <a:ext cx="2578790" cy="364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1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"/>
    </mc:Choice>
    <mc:Fallback xmlns="">
      <p:transition spd="slow" advTm="4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53227-740A-4131-BDE5-5E372E0A0D1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0923" y="1482312"/>
            <a:ext cx="11701077" cy="3086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Georgia" panose="02040502050405020303" pitchFamily="18" charset="0"/>
              </a:rPr>
              <a:t>We must hold two fundamental truths firmly in mind: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Georgia" panose="02040502050405020303" pitchFamily="18" charset="0"/>
              </a:rPr>
              <a:t>(1) 1960s-80s public and philanthropic investments aimed to grow supply of staple cereals to avert famine. Sparked innovations that enabled unprecedented advances in human well-being.</a:t>
            </a:r>
          </a:p>
        </p:txBody>
      </p:sp>
      <p:pic>
        <p:nvPicPr>
          <p:cNvPr id="8" name="Picture 5" descr="cu_logo_sml_150_ppt">
            <a:extLst>
              <a:ext uri="{FF2B5EF4-FFF2-40B4-BE49-F238E27FC236}">
                <a16:creationId xmlns:a16="http://schemas.microsoft.com/office/drawing/2014/main" id="{ABF4011D-0531-447D-9153-62A5632C1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120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3CD39138-2085-4B13-80D5-E00B1C068474}"/>
              </a:ext>
            </a:extLst>
          </p:cNvPr>
          <p:cNvSpPr txBox="1">
            <a:spLocks/>
          </p:cNvSpPr>
          <p:nvPr/>
        </p:nvSpPr>
        <p:spPr bwMode="auto">
          <a:xfrm>
            <a:off x="6495393" y="55364"/>
            <a:ext cx="556982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n-US" sz="3000" b="1" kern="0" dirty="0">
                <a:latin typeface="Georgia" pitchFamily="18" charset="0"/>
                <a:ea typeface="+mj-ea"/>
                <a:cs typeface="+mj-cs"/>
              </a:rPr>
              <a:t>Two core truths about AFS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A22E2F7A-178F-4FBF-B129-553A99178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497" y="24003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F3703CE3-C04B-4729-BC23-2DDB5826C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1979" y="-2131657"/>
            <a:ext cx="5504233" cy="249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F76FF5-0EF0-4508-BF50-96E7E82C6671}"/>
              </a:ext>
            </a:extLst>
          </p:cNvPr>
          <p:cNvSpPr txBox="1"/>
          <p:nvPr/>
        </p:nvSpPr>
        <p:spPr>
          <a:xfrm>
            <a:off x="504497" y="5439949"/>
            <a:ext cx="11245138" cy="130492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</a:rPr>
              <a:t>(2) Those agrifood systems (AFS) innovations also had adverse, unsustainable spillover effects on climate, natural environment, public health/nutrition, social justice. Today’s objectives for tomorrow cannot be yesterday’s. </a:t>
            </a:r>
          </a:p>
          <a:p>
            <a:pPr algn="r"/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8CCC8C-6D05-A249-7ACA-9DCA783E4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069" y="2777055"/>
            <a:ext cx="6170784" cy="270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24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"/>
    </mc:Choice>
    <mc:Fallback xmlns="">
      <p:transition spd="slow" advTm="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53227-740A-4131-BDE5-5E372E0A0D1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35774" y="1470714"/>
            <a:ext cx="10700975" cy="3086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</a:rPr>
              <a:t>We must update objectives, accelerate/reorient AFS innovations to promote productivity growth that yields healthy, equitable, resilient and sustainable (HERS) agri-food systems. </a:t>
            </a:r>
            <a:endParaRPr lang="en-US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Picture 5" descr="cu_logo_sml_150_ppt">
            <a:extLst>
              <a:ext uri="{FF2B5EF4-FFF2-40B4-BE49-F238E27FC236}">
                <a16:creationId xmlns:a16="http://schemas.microsoft.com/office/drawing/2014/main" id="{ABF4011D-0531-447D-9153-62A5632C1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120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3CD39138-2085-4B13-80D5-E00B1C068474}"/>
              </a:ext>
            </a:extLst>
          </p:cNvPr>
          <p:cNvSpPr txBox="1">
            <a:spLocks/>
          </p:cNvSpPr>
          <p:nvPr/>
        </p:nvSpPr>
        <p:spPr bwMode="auto">
          <a:xfrm>
            <a:off x="5027941" y="66675"/>
            <a:ext cx="6941239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n-US" sz="3000" b="1" kern="0" dirty="0">
                <a:latin typeface="Georgia" pitchFamily="18" charset="0"/>
                <a:ea typeface="+mj-ea"/>
                <a:cs typeface="+mj-cs"/>
              </a:rPr>
              <a:t>Updated objectives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A22E2F7A-178F-4FBF-B129-553A99178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497" y="24003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F3703CE3-C04B-4729-BC23-2DDB5826C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1979" y="-2131657"/>
            <a:ext cx="5504233" cy="249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A710EB2F-264D-4BDB-A31F-8E27458709E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6" t="30277" r="68269" b="49399"/>
          <a:stretch/>
        </p:blipFill>
        <p:spPr bwMode="auto">
          <a:xfrm>
            <a:off x="4133024" y="3251391"/>
            <a:ext cx="3925952" cy="26108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590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"/>
    </mc:Choice>
    <mc:Fallback xmlns="">
      <p:transition spd="slow" advTm="4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53227-740A-4131-BDE5-5E372E0A0D1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9395" y="1335601"/>
            <a:ext cx="11382019" cy="3086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Digital innovation </a:t>
            </a:r>
            <a:r>
              <a:rPr lang="en-US" b="1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key to HERS </a:t>
            </a:r>
            <a:r>
              <a:rPr lang="en-US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AFS transformation.</a:t>
            </a:r>
          </a:p>
          <a:p>
            <a:pPr marL="457200" indent="-457200">
              <a:buAutoNum type="arabicPeriod"/>
            </a:pPr>
            <a:r>
              <a:rPr lang="en-US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Develop socio-technical innovation bundles</a:t>
            </a:r>
            <a:endParaRPr lang="en-US" dirty="0">
              <a:solidFill>
                <a:srgbClr val="000000"/>
              </a:solidFill>
              <a:effectLst/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      W</a:t>
            </a:r>
            <a:r>
              <a:rPr lang="en-US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hy? (i) </a:t>
            </a: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Heterogeneous needs require bundled solutions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(ii) No magic bullets exist. Multiple constraints; relaxing just one limits progress. Must realize synergies to adapt/scale.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(iii) Must address political economy of spillovers and creative destruction. Coalitions from bundling can overcome incumbent status quo bias</a:t>
            </a:r>
          </a:p>
          <a:p>
            <a:pPr marL="457200" lvl="1" indent="0">
              <a:buNone/>
            </a:pPr>
            <a:endParaRPr lang="en-US" dirty="0">
              <a:solidFill>
                <a:srgbClr val="000000"/>
              </a:solidFill>
              <a:effectLst/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Georgia" panose="02040502050405020303" pitchFamily="18" charset="0"/>
              </a:rPr>
              <a:t> 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Picture 5" descr="cu_logo_sml_150_ppt">
            <a:extLst>
              <a:ext uri="{FF2B5EF4-FFF2-40B4-BE49-F238E27FC236}">
                <a16:creationId xmlns:a16="http://schemas.microsoft.com/office/drawing/2014/main" id="{ABF4011D-0531-447D-9153-62A5632C1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120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3CD39138-2085-4B13-80D5-E00B1C068474}"/>
              </a:ext>
            </a:extLst>
          </p:cNvPr>
          <p:cNvSpPr txBox="1">
            <a:spLocks/>
          </p:cNvSpPr>
          <p:nvPr/>
        </p:nvSpPr>
        <p:spPr bwMode="auto">
          <a:xfrm>
            <a:off x="7405382" y="0"/>
            <a:ext cx="46863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n-US" sz="3000" b="1" kern="0" dirty="0">
                <a:latin typeface="Georgia" pitchFamily="18" charset="0"/>
                <a:ea typeface="+mj-ea"/>
                <a:cs typeface="+mj-cs"/>
              </a:rPr>
              <a:t>7 Essential Actions</a:t>
            </a:r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A475D0E-02BF-48B8-8393-65FBE1FABE6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96" t="12479" r="1" b="11427"/>
          <a:stretch/>
        </p:blipFill>
        <p:spPr bwMode="auto">
          <a:xfrm>
            <a:off x="3553145" y="4375150"/>
            <a:ext cx="4460555" cy="2482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37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"/>
    </mc:Choice>
    <mc:Fallback xmlns="">
      <p:transition spd="slow" advTm="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53227-740A-4131-BDE5-5E372E0A0D1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2821" y="1342027"/>
            <a:ext cx="11102852" cy="3086100"/>
          </a:xfrm>
        </p:spPr>
        <p:txBody>
          <a:bodyPr>
            <a:noAutofit/>
          </a:bodyPr>
          <a:lstStyle/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bg1"/>
                </a:solidFill>
                <a:latin typeface="Georgia" panose="02040502050405020303" pitchFamily="18" charset="0"/>
              </a:rPr>
              <a:t>2.</a:t>
            </a:r>
            <a:r>
              <a:rPr lang="en-US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 Reduce the land, water and chemical footprint of food</a:t>
            </a:r>
            <a:endParaRPr lang="en-US" dirty="0">
              <a:solidFill>
                <a:srgbClr val="000000"/>
              </a:solidFill>
              <a:effectLst/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Decoupling food production from land, water and synthetic chemicals is increasingly culturally, economically, technologically feasible. 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Must actively manage de-</a:t>
            </a:r>
            <a:r>
              <a:rPr lang="en-US" dirty="0" err="1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agrarianization’s</a:t>
            </a:r>
            <a:r>
              <a:rPr lang="en-US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 creative destruction.</a:t>
            </a:r>
            <a:endParaRPr lang="en-US" dirty="0">
              <a:effectLst/>
              <a:latin typeface="Georgia" panose="02040502050405020303" pitchFamily="18" charset="0"/>
              <a:ea typeface="DengXian" panose="02010600030101010101" pitchFamily="2" charset="-122"/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Picture 5" descr="cu_logo_sml_150_ppt">
            <a:extLst>
              <a:ext uri="{FF2B5EF4-FFF2-40B4-BE49-F238E27FC236}">
                <a16:creationId xmlns:a16="http://schemas.microsoft.com/office/drawing/2014/main" id="{ABF4011D-0531-447D-9153-62A5632C1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120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F205E20-650C-4768-9A6C-46511E4A3166}"/>
              </a:ext>
            </a:extLst>
          </p:cNvPr>
          <p:cNvGrpSpPr/>
          <p:nvPr/>
        </p:nvGrpSpPr>
        <p:grpSpPr>
          <a:xfrm>
            <a:off x="1" y="3089286"/>
            <a:ext cx="4240924" cy="3086100"/>
            <a:chOff x="0" y="2679620"/>
            <a:chExt cx="4323885" cy="322459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51568D3-F6A1-456E-9234-DD6EE741404B}"/>
                </a:ext>
              </a:extLst>
            </p:cNvPr>
            <p:cNvSpPr txBox="1"/>
            <p:nvPr/>
          </p:nvSpPr>
          <p:spPr>
            <a:xfrm>
              <a:off x="0" y="5627220"/>
              <a:ext cx="32861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solidFill>
                    <a:schemeClr val="bg1"/>
                  </a:solidFill>
                  <a:latin typeface="Georgia" panose="02040502050405020303" pitchFamily="18" charset="0"/>
                </a:rPr>
                <a:t>Photo: Gerry Machen/Creative Commons</a:t>
              </a:r>
              <a:endParaRPr lang="en-US" sz="1200" dirty="0">
                <a:solidFill>
                  <a:schemeClr val="bg1"/>
                </a:solidFill>
                <a:latin typeface="Georgia" panose="02040502050405020303" pitchFamily="18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2B3E1C-A72D-425B-A6AD-B6C04ABF7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440" y="2679620"/>
              <a:ext cx="4239445" cy="2829921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695C6AE-457F-477B-970C-B384C16101E9}"/>
              </a:ext>
            </a:extLst>
          </p:cNvPr>
          <p:cNvGrpSpPr/>
          <p:nvPr/>
        </p:nvGrpSpPr>
        <p:grpSpPr>
          <a:xfrm>
            <a:off x="4469961" y="4382644"/>
            <a:ext cx="3879041" cy="2462068"/>
            <a:chOff x="4616614" y="4395932"/>
            <a:chExt cx="3879041" cy="2462068"/>
          </a:xfrm>
        </p:grpSpPr>
        <p:pic>
          <p:nvPicPr>
            <p:cNvPr id="4098" name="Picture 2" descr="This Soil-less Farming Will Reduce Water Usage By 95%!">
              <a:extLst>
                <a:ext uri="{FF2B5EF4-FFF2-40B4-BE49-F238E27FC236}">
                  <a16:creationId xmlns:a16="http://schemas.microsoft.com/office/drawing/2014/main" id="{159A07F0-6813-4659-9A69-23CAEBE450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6614" y="4395932"/>
              <a:ext cx="3879041" cy="2185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D55DD5-160D-422E-98FA-3CF5D7D74257}"/>
                </a:ext>
              </a:extLst>
            </p:cNvPr>
            <p:cNvSpPr txBox="1"/>
            <p:nvPr/>
          </p:nvSpPr>
          <p:spPr>
            <a:xfrm>
              <a:off x="4616614" y="6581001"/>
              <a:ext cx="32861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solidFill>
                    <a:schemeClr val="bg1"/>
                  </a:solidFill>
                  <a:latin typeface="Georgia" panose="02040502050405020303" pitchFamily="18" charset="0"/>
                </a:rPr>
                <a:t>Photo: Betterindia.com</a:t>
              </a:r>
              <a:endParaRPr lang="en-US" sz="1200" dirty="0">
                <a:solidFill>
                  <a:schemeClr val="bg1"/>
                </a:solidFill>
                <a:latin typeface="Georgia" panose="02040502050405020303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B7DFF1D-0988-414A-A5D0-2098388F205F}"/>
              </a:ext>
            </a:extLst>
          </p:cNvPr>
          <p:cNvGrpSpPr/>
          <p:nvPr/>
        </p:nvGrpSpPr>
        <p:grpSpPr>
          <a:xfrm>
            <a:off x="8578039" y="3089286"/>
            <a:ext cx="3513643" cy="2846002"/>
            <a:chOff x="7837529" y="2623692"/>
            <a:chExt cx="3684574" cy="3040429"/>
          </a:xfrm>
        </p:grpSpPr>
        <p:pic>
          <p:nvPicPr>
            <p:cNvPr id="4100" name="Picture 4" descr="Image may contain Human Person Helmet Clothing and Apparel">
              <a:extLst>
                <a:ext uri="{FF2B5EF4-FFF2-40B4-BE49-F238E27FC236}">
                  <a16:creationId xmlns:a16="http://schemas.microsoft.com/office/drawing/2014/main" id="{38C320B5-7071-40D5-9B10-3503A5C950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7529" y="2623692"/>
              <a:ext cx="3684574" cy="2763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1FAAE0-18F8-4BDE-9638-95241070F1E0}"/>
                </a:ext>
              </a:extLst>
            </p:cNvPr>
            <p:cNvSpPr txBox="1"/>
            <p:nvPr/>
          </p:nvSpPr>
          <p:spPr>
            <a:xfrm>
              <a:off x="8219452" y="5387122"/>
              <a:ext cx="32861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solidFill>
                    <a:schemeClr val="bg1"/>
                  </a:solidFill>
                  <a:latin typeface="Georgia" panose="02040502050405020303" pitchFamily="18" charset="0"/>
                </a:rPr>
                <a:t>Photo: Beck Deifenbach/Reuters</a:t>
              </a:r>
              <a:endParaRPr lang="en-US" sz="1200" dirty="0">
                <a:solidFill>
                  <a:schemeClr val="bg1"/>
                </a:solidFill>
                <a:latin typeface="Georgia" panose="02040502050405020303" pitchFamily="18" charset="0"/>
              </a:endParaRPr>
            </a:p>
          </p:txBody>
        </p:sp>
      </p:grpSp>
      <p:sp>
        <p:nvSpPr>
          <p:cNvPr id="7" name="Title 5">
            <a:extLst>
              <a:ext uri="{FF2B5EF4-FFF2-40B4-BE49-F238E27FC236}">
                <a16:creationId xmlns:a16="http://schemas.microsoft.com/office/drawing/2014/main" id="{EAC244C6-E160-0647-85C3-FAC35BFFA768}"/>
              </a:ext>
            </a:extLst>
          </p:cNvPr>
          <p:cNvSpPr txBox="1">
            <a:spLocks/>
          </p:cNvSpPr>
          <p:nvPr/>
        </p:nvSpPr>
        <p:spPr bwMode="auto">
          <a:xfrm>
            <a:off x="7405382" y="0"/>
            <a:ext cx="46863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n-US" sz="3000" b="1" kern="0" dirty="0">
                <a:latin typeface="Georgia" pitchFamily="18" charset="0"/>
                <a:ea typeface="+mj-ea"/>
                <a:cs typeface="+mj-cs"/>
              </a:rPr>
              <a:t>7 Essential Actions</a:t>
            </a:r>
          </a:p>
        </p:txBody>
      </p:sp>
    </p:spTree>
    <p:extLst>
      <p:ext uri="{BB962C8B-B14F-4D97-AF65-F5344CB8AC3E}">
        <p14:creationId xmlns:p14="http://schemas.microsoft.com/office/powerpoint/2010/main" val="137971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"/>
    </mc:Choice>
    <mc:Fallback xmlns="">
      <p:transition spd="slow" advTm="4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53227-740A-4131-BDE5-5E372E0A0D1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2931" y="1270481"/>
            <a:ext cx="10929445" cy="3086100"/>
          </a:xfrm>
        </p:spPr>
        <p:txBody>
          <a:bodyPr>
            <a:noAutofit/>
          </a:bodyPr>
          <a:lstStyle/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3. Reconfigure public support for AFSs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0000"/>
              </a:solidFill>
              <a:effectLst/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Two key roles for gov’ts: </a:t>
            </a:r>
          </a:p>
          <a:p>
            <a:pPr marL="45720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1. 	Invest in essential public goods and services: e.g., R&amp;D</a:t>
            </a:r>
          </a:p>
          <a:p>
            <a:pPr marL="45720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2. 	Facilitate dialogue to find cooperative solutions 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000000"/>
              </a:solidFill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Much c</a:t>
            </a:r>
            <a:r>
              <a:rPr lang="en-US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urrent government AFS spending is wasteful producer payments/subsidies (&gt;$2bn/day!). Redirect towards social protection programs, AFS research, and physical/institutional infrastructure. Starts w/current US Farm Bill cycle and WH Hunger conference.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000000"/>
              </a:solidFill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Foster civil society dialogues to identify and support contextually appropriate socio-technical bundles.</a:t>
            </a:r>
            <a:r>
              <a:rPr lang="en-US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DengXian" panose="02010600030101010101" pitchFamily="2" charset="-122"/>
              </a:rPr>
              <a:t>Rising popular distrust of AI compels dialogues about guardrails on its use. </a:t>
            </a:r>
            <a:endParaRPr lang="en-US" dirty="0">
              <a:effectLst/>
              <a:latin typeface="Georgia" panose="02040502050405020303" pitchFamily="18" charset="0"/>
              <a:ea typeface="DengXian" panose="02010600030101010101" pitchFamily="2" charset="-122"/>
            </a:endParaRPr>
          </a:p>
        </p:txBody>
      </p:sp>
      <p:pic>
        <p:nvPicPr>
          <p:cNvPr id="8" name="Picture 5" descr="cu_logo_sml_150_ppt">
            <a:extLst>
              <a:ext uri="{FF2B5EF4-FFF2-40B4-BE49-F238E27FC236}">
                <a16:creationId xmlns:a16="http://schemas.microsoft.com/office/drawing/2014/main" id="{ABF4011D-0531-447D-9153-62A5632C1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120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3C826955-2145-3604-164B-BDAE4D159998}"/>
              </a:ext>
            </a:extLst>
          </p:cNvPr>
          <p:cNvSpPr txBox="1">
            <a:spLocks/>
          </p:cNvSpPr>
          <p:nvPr/>
        </p:nvSpPr>
        <p:spPr bwMode="auto">
          <a:xfrm>
            <a:off x="7405382" y="0"/>
            <a:ext cx="46863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n-US" sz="3000" b="1" kern="0" dirty="0">
                <a:latin typeface="Georgia" pitchFamily="18" charset="0"/>
                <a:ea typeface="+mj-ea"/>
                <a:cs typeface="+mj-cs"/>
              </a:rPr>
              <a:t>7 Essential Actions</a:t>
            </a:r>
          </a:p>
        </p:txBody>
      </p:sp>
    </p:spTree>
    <p:extLst>
      <p:ext uri="{BB962C8B-B14F-4D97-AF65-F5344CB8AC3E}">
        <p14:creationId xmlns:p14="http://schemas.microsoft.com/office/powerpoint/2010/main" val="71177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"/>
    </mc:Choice>
    <mc:Fallback xmlns="">
      <p:transition spd="slow" advTm="4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53227-740A-4131-BDE5-5E372E0A0D1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7593" y="1447800"/>
            <a:ext cx="8958262" cy="3086100"/>
          </a:xfrm>
        </p:spPr>
        <p:txBody>
          <a:bodyPr>
            <a:noAutofit/>
          </a:bodyPr>
          <a:lstStyle/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4. Commit to co-creation with shared and verifiable responsibility </a:t>
            </a:r>
            <a:r>
              <a:rPr lang="en-US" sz="20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Agreed KPMs, safety nets, penalties can accelerate beneficial innovation and minimize adverse unintended consequences. </a:t>
            </a:r>
          </a:p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5</a:t>
            </a:r>
            <a:r>
              <a:rPr lang="en-US" sz="2000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. Deconcentrate power</a:t>
            </a:r>
            <a:endParaRPr lang="en-US" sz="2000" dirty="0">
              <a:solidFill>
                <a:srgbClr val="000000"/>
              </a:solidFill>
              <a:effectLst/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Reducing market and political power imbalances and broadening participation in innovation dialogues can accelerate innovation. </a:t>
            </a:r>
          </a:p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6</a:t>
            </a:r>
            <a:r>
              <a:rPr lang="en-US" sz="2000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. Mainstream systemic risk management</a:t>
            </a:r>
            <a:endParaRPr lang="en-US" sz="2000" dirty="0">
              <a:solidFill>
                <a:srgbClr val="000000"/>
              </a:solidFill>
              <a:effectLst/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COVID-19, commodity price shocks from Russia-Ukraine and US-Iran wars underscore the rising importance of effective systemic risk management. </a:t>
            </a:r>
            <a:r>
              <a:rPr lang="en-US" sz="2000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Need innovative </a:t>
            </a:r>
            <a:r>
              <a:rPr lang="en-US" sz="20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risk reduction and risk transfer mechanisms.</a:t>
            </a:r>
          </a:p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solidFill>
                <a:srgbClr val="000000"/>
              </a:solidFill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7</a:t>
            </a:r>
            <a:r>
              <a:rPr lang="en-US" sz="2000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. Develop novel financing mechanisms</a:t>
            </a:r>
            <a:endParaRPr lang="en-US" sz="2000" b="1" dirty="0">
              <a:solidFill>
                <a:srgbClr val="000000"/>
              </a:solidFill>
              <a:latin typeface="Georgia" panose="02040502050405020303" pitchFamily="18" charset="0"/>
              <a:ea typeface="Calibri" panose="020F0502020204030204" pitchFamily="34" charset="0"/>
            </a:endParaRPr>
          </a:p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AFS innovations require hundreds of $ billions annually. </a:t>
            </a:r>
          </a:p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How to mobilize private resources beyond philanthropy? Benevolent patent extensions, landscape bonds and other impact investment, etc</a:t>
            </a:r>
            <a:r>
              <a:rPr lang="en-US" sz="2000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</a:rPr>
              <a:t>.</a:t>
            </a:r>
            <a:endParaRPr lang="en-US" sz="2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Picture 5" descr="cu_logo_sml_150_ppt">
            <a:extLst>
              <a:ext uri="{FF2B5EF4-FFF2-40B4-BE49-F238E27FC236}">
                <a16:creationId xmlns:a16="http://schemas.microsoft.com/office/drawing/2014/main" id="{ABF4011D-0531-447D-9153-62A5632C1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120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175DF72D-1CB3-4D89-BADA-C304C217EFC1}"/>
              </a:ext>
            </a:extLst>
          </p:cNvPr>
          <p:cNvSpPr txBox="1">
            <a:spLocks/>
          </p:cNvSpPr>
          <p:nvPr/>
        </p:nvSpPr>
        <p:spPr bwMode="auto">
          <a:xfrm>
            <a:off x="7225616" y="61371"/>
            <a:ext cx="486497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n-US" sz="3000" b="1" kern="0" dirty="0">
                <a:latin typeface="Georgia" pitchFamily="18" charset="0"/>
                <a:ea typeface="+mj-ea"/>
                <a:cs typeface="+mj-cs"/>
              </a:rPr>
              <a:t>Other Essential Actions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78224A82-DCFD-4659-B401-C3983856B5D5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07" t="32457" r="24468" b="29730"/>
          <a:stretch/>
        </p:blipFill>
        <p:spPr bwMode="auto">
          <a:xfrm>
            <a:off x="9179291" y="1738707"/>
            <a:ext cx="2803997" cy="23993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302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"/>
    </mc:Choice>
    <mc:Fallback xmlns="">
      <p:transition spd="slow" advTm="46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A7531-F752-280E-0346-B6A7E50EF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723FBC7-F805-FC0F-52A9-98AE4471D1F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6351" y="1344534"/>
            <a:ext cx="11092766" cy="677392"/>
          </a:xfrm>
        </p:spPr>
        <p:txBody>
          <a:bodyPr>
            <a:noAutofit/>
          </a:bodyPr>
          <a:lstStyle/>
          <a:p>
            <a:pPr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Food insecurity is increasingly acute and associated with conflict in data scarce environments also vulnerable to natural disasters. </a:t>
            </a:r>
            <a:endParaRPr lang="en-US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Picture 5" descr="cu_logo_sml_150_ppt">
            <a:extLst>
              <a:ext uri="{FF2B5EF4-FFF2-40B4-BE49-F238E27FC236}">
                <a16:creationId xmlns:a16="http://schemas.microsoft.com/office/drawing/2014/main" id="{599101B8-E299-0468-7D15-E2D63EB0B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120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58776631-E281-BE87-9451-84EF5CCF902E}"/>
              </a:ext>
            </a:extLst>
          </p:cNvPr>
          <p:cNvSpPr txBox="1">
            <a:spLocks/>
          </p:cNvSpPr>
          <p:nvPr/>
        </p:nvSpPr>
        <p:spPr bwMode="auto">
          <a:xfrm>
            <a:off x="4931454" y="61371"/>
            <a:ext cx="715913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n-US" sz="3000" b="1" kern="0" dirty="0">
                <a:latin typeface="Georgia" pitchFamily="18" charset="0"/>
                <a:ea typeface="+mj-ea"/>
                <a:cs typeface="+mj-cs"/>
              </a:rPr>
              <a:t>Key Near-Term Opportunity: </a:t>
            </a:r>
          </a:p>
          <a:p>
            <a:pPr algn="r" eaLnBrk="0" hangingPunct="0">
              <a:defRPr/>
            </a:pPr>
            <a:r>
              <a:rPr lang="en-US" sz="3000" b="1" kern="0" dirty="0">
                <a:latin typeface="Georgia" pitchFamily="18" charset="0"/>
                <a:ea typeface="+mj-ea"/>
                <a:cs typeface="+mj-cs"/>
              </a:rPr>
              <a:t>Humanitarian Response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891AB6-5D51-4E8C-0AB7-34284C1F8B40}"/>
              </a:ext>
            </a:extLst>
          </p:cNvPr>
          <p:cNvSpPr txBox="1"/>
          <p:nvPr/>
        </p:nvSpPr>
        <p:spPr>
          <a:xfrm>
            <a:off x="6344044" y="5801710"/>
            <a:ext cx="5240458" cy="769358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r"/>
            <a:r>
              <a:rPr lang="en-US" sz="2400" dirty="0"/>
              <a:t>Source: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4406859-7B03-F2AA-6020-F9C723F3C869}"/>
              </a:ext>
            </a:extLst>
          </p:cNvPr>
          <p:cNvGrpSpPr/>
          <p:nvPr/>
        </p:nvGrpSpPr>
        <p:grpSpPr>
          <a:xfrm>
            <a:off x="373064" y="2225843"/>
            <a:ext cx="5788239" cy="4357590"/>
            <a:chOff x="6302353" y="1828799"/>
            <a:chExt cx="5788239" cy="435759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5A8E955-64CA-4D5C-18AA-F1E77767FB65}"/>
                </a:ext>
              </a:extLst>
            </p:cNvPr>
            <p:cNvGrpSpPr/>
            <p:nvPr/>
          </p:nvGrpSpPr>
          <p:grpSpPr>
            <a:xfrm>
              <a:off x="6302353" y="1828799"/>
              <a:ext cx="5788239" cy="4357590"/>
              <a:chOff x="6257206" y="1923392"/>
              <a:chExt cx="5788239" cy="435759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F85E7261-5F59-3830-9CFD-02B537BAA8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57206" y="1923392"/>
                <a:ext cx="5788239" cy="3720137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8599AE-6E27-977E-7868-0F815B93A142}"/>
                  </a:ext>
                </a:extLst>
              </p:cNvPr>
              <p:cNvSpPr txBox="1"/>
              <p:nvPr/>
            </p:nvSpPr>
            <p:spPr>
              <a:xfrm>
                <a:off x="6344044" y="5643529"/>
                <a:ext cx="5076497" cy="637453"/>
              </a:xfrm>
              <a:prstGeom prst="rect">
                <a:avLst/>
              </a:prstGeom>
            </p:spPr>
            <p:txBody>
              <a:bodyPr wrap="square" rtlCol="0">
                <a:noAutofit/>
              </a:bodyPr>
              <a:lstStyle/>
              <a:p>
                <a:pPr algn="r"/>
                <a:r>
                  <a:rPr lang="en-US" sz="2400" dirty="0"/>
                  <a:t>S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0E71CF-0540-7F83-A848-65C8CBFBA64E}"/>
                </a:ext>
              </a:extLst>
            </p:cNvPr>
            <p:cNvSpPr txBox="1"/>
            <p:nvPr/>
          </p:nvSpPr>
          <p:spPr>
            <a:xfrm>
              <a:off x="6404464" y="5702969"/>
              <a:ext cx="36034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solidFill>
                    <a:schemeClr val="bg1"/>
                  </a:solidFill>
                  <a:latin typeface="Georgia" panose="02040502050405020303" pitchFamily="18" charset="0"/>
                </a:rPr>
                <a:t>Source: WFP, Global Report on Food Crises 2026</a:t>
              </a:r>
              <a:endParaRPr lang="en-US" sz="1200" dirty="0">
                <a:solidFill>
                  <a:schemeClr val="bg1"/>
                </a:solidFill>
                <a:latin typeface="Georgia" panose="02040502050405020303" pitchFamily="18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A9CFC08-EFCF-84CF-1D6C-24A051A1D870}"/>
              </a:ext>
            </a:extLst>
          </p:cNvPr>
          <p:cNvSpPr txBox="1"/>
          <p:nvPr/>
        </p:nvSpPr>
        <p:spPr>
          <a:xfrm>
            <a:off x="800888" y="2194560"/>
            <a:ext cx="5190009" cy="4281914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r"/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0C26A5-C9B5-DD0B-D63B-9301D3B2F40B}"/>
              </a:ext>
            </a:extLst>
          </p:cNvPr>
          <p:cNvSpPr txBox="1"/>
          <p:nvPr/>
        </p:nvSpPr>
        <p:spPr>
          <a:xfrm>
            <a:off x="1374753" y="2749506"/>
            <a:ext cx="0" cy="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r"/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038B9B-55BA-ED73-DB82-9A5F175E1A40}"/>
              </a:ext>
            </a:extLst>
          </p:cNvPr>
          <p:cNvSpPr txBox="1"/>
          <p:nvPr/>
        </p:nvSpPr>
        <p:spPr>
          <a:xfrm>
            <a:off x="6331709" y="2163276"/>
            <a:ext cx="5884842" cy="4420157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</a:rPr>
              <a:t>Digital tech opens up new options for (i) early warning, (ii) anticipatory action, (iii) targeting, and (iv) traceability. 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</a:rPr>
              <a:t>Technology has outpaced </a:t>
            </a:r>
            <a:r>
              <a:rPr lang="en-US" sz="2400" dirty="0" err="1">
                <a:solidFill>
                  <a:schemeClr val="bg1"/>
                </a:solidFill>
                <a:latin typeface="Georgia" panose="02040502050405020303" pitchFamily="18" charset="0"/>
              </a:rPr>
              <a:t>mgmt</a:t>
            </a:r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</a:rPr>
              <a:t> systems and community buy-in. Need to bundle</a:t>
            </a:r>
            <a:r>
              <a:rPr lang="en-US" sz="2400">
                <a:solidFill>
                  <a:schemeClr val="bg1"/>
                </a:solidFill>
                <a:latin typeface="Georgia" panose="02040502050405020303" pitchFamily="18" charset="0"/>
              </a:rPr>
              <a:t>! </a:t>
            </a:r>
            <a:endParaRPr lang="en-US" sz="2400">
              <a:solidFill>
                <a:schemeClr val="bg1"/>
              </a:solidFill>
              <a:latin typeface="Georgia" panose="02040502050405020303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Georgia" panose="02040502050405020303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Georgia" panose="02040502050405020303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Look for soon-to-release white paper from </a:t>
            </a:r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  <a:sym typeface="Wingdings" panose="05000000000000000000" pitchFamily="2" charset="2"/>
                <a:hlinkClick r:id="rId4"/>
              </a:rPr>
              <a:t>Cornell Thought Summit on Data Science to Build Resilience and Improve Humanitarian Response</a:t>
            </a:r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. </a:t>
            </a:r>
            <a:endParaRPr lang="en-US" sz="24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8782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"/>
    </mc:Choice>
    <mc:Fallback xmlns="">
      <p:transition spd="slow" advTm="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IFPRI Zoom">
  <a:themeElements>
    <a:clrScheme name="IFPRI 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2BA45"/>
      </a:accent1>
      <a:accent2>
        <a:srgbClr val="00AE9A"/>
      </a:accent2>
      <a:accent3>
        <a:srgbClr val="EF463B"/>
      </a:accent3>
      <a:accent4>
        <a:srgbClr val="F7921E"/>
      </a:accent4>
      <a:accent5>
        <a:srgbClr val="8850A0"/>
      </a:accent5>
      <a:accent6>
        <a:srgbClr val="007DB3"/>
      </a:accent6>
      <a:hlink>
        <a:srgbClr val="3C5567"/>
      </a:hlink>
      <a:folHlink>
        <a:srgbClr val="95C94F"/>
      </a:folHlink>
    </a:clrScheme>
    <a:fontScheme name="IFPRI 201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noAutofit/>
      </a:bodyPr>
      <a:lstStyle>
        <a:defPPr algn="r"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7A8DB8B-EB9A-4DE6-95F0-E88809FC0F81}" vid="{51B3EFE2-C9CC-4BCD-AD85-8CCB3FF5B955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IFPRI Presentation Template_Dark_Zoom</Template>
  <TotalTime>1260</TotalTime>
  <Words>755</Words>
  <Application>Microsoft Office PowerPoint</Application>
  <PresentationFormat>Widescreen</PresentationFormat>
  <Paragraphs>91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Georgia</vt:lpstr>
      <vt:lpstr>Wingdings</vt:lpstr>
      <vt:lpstr>IFPRI Zoom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IFPRI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Barrett</dc:creator>
  <cp:lastModifiedBy>Chris Barrett</cp:lastModifiedBy>
  <cp:revision>40</cp:revision>
  <dcterms:created xsi:type="dcterms:W3CDTF">2021-03-10T01:54:34Z</dcterms:created>
  <dcterms:modified xsi:type="dcterms:W3CDTF">2026-08-10T22:50:17Z</dcterms:modified>
</cp:coreProperties>
</file>